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2.jpg" ContentType="image/pn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71" r:id="rId6"/>
    <p:sldId id="272" r:id="rId7"/>
    <p:sldId id="273" r:id="rId8"/>
    <p:sldId id="274" r:id="rId9"/>
    <p:sldId id="276" r:id="rId10"/>
    <p:sldId id="275" r:id="rId11"/>
    <p:sldId id="259" r:id="rId12"/>
    <p:sldId id="258" r:id="rId13"/>
    <p:sldId id="260" r:id="rId14"/>
    <p:sldId id="277" r:id="rId15"/>
    <p:sldId id="261" r:id="rId16"/>
    <p:sldId id="262" r:id="rId17"/>
    <p:sldId id="263" r:id="rId18"/>
    <p:sldId id="278" r:id="rId19"/>
    <p:sldId id="264" r:id="rId20"/>
    <p:sldId id="267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A2381-1D38-4724-8D01-FF4D31D9EA8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143901E-5BEF-4B34-AE15-E22487972942}">
      <dgm:prSet phldrT="[Text]" phldr="0"/>
      <dgm:spPr/>
      <dgm:t>
        <a:bodyPr/>
        <a:lstStyle/>
        <a:p>
          <a:r>
            <a:rPr lang="en-US" dirty="0"/>
            <a:t>B.E.</a:t>
          </a:r>
          <a:endParaRPr lang="en-IN" dirty="0"/>
        </a:p>
      </dgm:t>
    </dgm:pt>
    <dgm:pt modelId="{EF055DFB-26CC-4292-8CC0-1043391FB22E}" type="parTrans" cxnId="{BC08E548-8B72-47A4-806D-EB7C7D47FC7F}">
      <dgm:prSet/>
      <dgm:spPr/>
      <dgm:t>
        <a:bodyPr/>
        <a:lstStyle/>
        <a:p>
          <a:endParaRPr lang="en-IN"/>
        </a:p>
      </dgm:t>
    </dgm:pt>
    <dgm:pt modelId="{924837E1-D868-48B6-9C92-4826311C296B}" type="sibTrans" cxnId="{BC08E548-8B72-47A4-806D-EB7C7D47FC7F}">
      <dgm:prSet/>
      <dgm:spPr/>
      <dgm:t>
        <a:bodyPr/>
        <a:lstStyle/>
        <a:p>
          <a:endParaRPr lang="en-IN"/>
        </a:p>
      </dgm:t>
    </dgm:pt>
    <dgm:pt modelId="{39D354C1-C0E3-4600-8905-FFB37AF76F2F}">
      <dgm:prSet phldrT="[Text]" phldr="0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 Chemical Engineering from </a:t>
          </a:r>
          <a:r>
            <a:rPr lang="en-US" dirty="0">
              <a:solidFill>
                <a:schemeClr val="accent6"/>
              </a:solidFill>
            </a:rPr>
            <a:t>TSEC</a:t>
          </a:r>
          <a:endParaRPr lang="en-IN" dirty="0">
            <a:solidFill>
              <a:schemeClr val="accent6"/>
            </a:solidFill>
          </a:endParaRPr>
        </a:p>
      </dgm:t>
    </dgm:pt>
    <dgm:pt modelId="{7A47ED71-7E24-4A47-B3F8-7DA27B970AFC}" type="parTrans" cxnId="{91F5243A-D9EA-441D-ADDD-03C2AF826F8E}">
      <dgm:prSet/>
      <dgm:spPr/>
      <dgm:t>
        <a:bodyPr/>
        <a:lstStyle/>
        <a:p>
          <a:endParaRPr lang="en-IN"/>
        </a:p>
      </dgm:t>
    </dgm:pt>
    <dgm:pt modelId="{1C229944-CD8D-4627-91E8-3743602B071C}" type="sibTrans" cxnId="{91F5243A-D9EA-441D-ADDD-03C2AF826F8E}">
      <dgm:prSet/>
      <dgm:spPr/>
      <dgm:t>
        <a:bodyPr/>
        <a:lstStyle/>
        <a:p>
          <a:endParaRPr lang="en-IN"/>
        </a:p>
      </dgm:t>
    </dgm:pt>
    <dgm:pt modelId="{B690A40A-1BF8-4EA9-B13B-B1DD2D52E26A}">
      <dgm:prSet phldrT="[Text]" phldr="0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Designed and developed a Slurry Bubble column reactor</a:t>
          </a:r>
          <a:endParaRPr lang="en-IN" dirty="0">
            <a:solidFill>
              <a:schemeClr val="bg1"/>
            </a:solidFill>
          </a:endParaRPr>
        </a:p>
      </dgm:t>
    </dgm:pt>
    <dgm:pt modelId="{3574CEB3-81C9-4952-821A-5DAFABBC5C1C}" type="parTrans" cxnId="{BFA524C1-8C69-4A5C-9029-376526C22AC3}">
      <dgm:prSet/>
      <dgm:spPr/>
      <dgm:t>
        <a:bodyPr/>
        <a:lstStyle/>
        <a:p>
          <a:endParaRPr lang="en-IN"/>
        </a:p>
      </dgm:t>
    </dgm:pt>
    <dgm:pt modelId="{123E835B-9F78-476D-890E-6A144DDA2228}" type="sibTrans" cxnId="{BFA524C1-8C69-4A5C-9029-376526C22AC3}">
      <dgm:prSet/>
      <dgm:spPr/>
      <dgm:t>
        <a:bodyPr/>
        <a:lstStyle/>
        <a:p>
          <a:endParaRPr lang="en-IN"/>
        </a:p>
      </dgm:t>
    </dgm:pt>
    <dgm:pt modelId="{9451378C-0F2A-4A6F-AE2E-A260FA39A04E}">
      <dgm:prSet phldrT="[Text]" phldr="0"/>
      <dgm:spPr/>
      <dgm:t>
        <a:bodyPr/>
        <a:lstStyle/>
        <a:p>
          <a:r>
            <a:rPr lang="en-US" dirty="0"/>
            <a:t>M. Tech.</a:t>
          </a:r>
          <a:endParaRPr lang="en-IN" dirty="0"/>
        </a:p>
      </dgm:t>
    </dgm:pt>
    <dgm:pt modelId="{2F1E136C-827B-4C5A-B51A-BF48ED9EF2F4}" type="parTrans" cxnId="{CE56C642-DE71-45F0-901B-281A8FA1F436}">
      <dgm:prSet/>
      <dgm:spPr/>
      <dgm:t>
        <a:bodyPr/>
        <a:lstStyle/>
        <a:p>
          <a:endParaRPr lang="en-IN"/>
        </a:p>
      </dgm:t>
    </dgm:pt>
    <dgm:pt modelId="{DE4E9DDC-6034-4B02-91E8-54692AA2537C}" type="sibTrans" cxnId="{CE56C642-DE71-45F0-901B-281A8FA1F436}">
      <dgm:prSet/>
      <dgm:spPr/>
      <dgm:t>
        <a:bodyPr/>
        <a:lstStyle/>
        <a:p>
          <a:endParaRPr lang="en-IN"/>
        </a:p>
      </dgm:t>
    </dgm:pt>
    <dgm:pt modelId="{422BBA2A-245A-44E1-849C-8D8BBC07E09D}">
      <dgm:prSet phldrT="[Text]" phldr="0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 Chemical Engineering from </a:t>
          </a:r>
          <a:r>
            <a:rPr lang="en-US" dirty="0">
              <a:solidFill>
                <a:schemeClr val="accent6"/>
              </a:solidFill>
            </a:rPr>
            <a:t>IIT Jodhpur</a:t>
          </a:r>
          <a:endParaRPr lang="en-IN" dirty="0">
            <a:solidFill>
              <a:schemeClr val="accent6"/>
            </a:solidFill>
          </a:endParaRPr>
        </a:p>
      </dgm:t>
    </dgm:pt>
    <dgm:pt modelId="{79D65876-6E56-43C5-930D-A5F680C44F95}" type="parTrans" cxnId="{D2A363B9-807F-4762-9F09-3E912DC287EE}">
      <dgm:prSet/>
      <dgm:spPr/>
      <dgm:t>
        <a:bodyPr/>
        <a:lstStyle/>
        <a:p>
          <a:endParaRPr lang="en-IN"/>
        </a:p>
      </dgm:t>
    </dgm:pt>
    <dgm:pt modelId="{C5DEAA4F-73B8-4474-838F-7DFB5279D104}" type="sibTrans" cxnId="{D2A363B9-807F-4762-9F09-3E912DC287EE}">
      <dgm:prSet/>
      <dgm:spPr/>
      <dgm:t>
        <a:bodyPr/>
        <a:lstStyle/>
        <a:p>
          <a:endParaRPr lang="en-IN"/>
        </a:p>
      </dgm:t>
    </dgm:pt>
    <dgm:pt modelId="{1A222416-DCDA-40E9-8BBD-DC8DDA52DD13}">
      <dgm:prSet phldrT="[Text]" phldr="0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Designed a Photocatalytic Reactor – Did CFD studies in ANSYS Fluent</a:t>
          </a:r>
          <a:endParaRPr lang="en-IN" dirty="0">
            <a:solidFill>
              <a:schemeClr val="bg1"/>
            </a:solidFill>
          </a:endParaRPr>
        </a:p>
      </dgm:t>
    </dgm:pt>
    <dgm:pt modelId="{FB236082-7BAE-4BDB-85C2-BFBF66787F04}" type="parTrans" cxnId="{1A387E8E-9F9B-40D6-8E19-B1E6400FFAC7}">
      <dgm:prSet/>
      <dgm:spPr/>
      <dgm:t>
        <a:bodyPr/>
        <a:lstStyle/>
        <a:p>
          <a:endParaRPr lang="en-IN"/>
        </a:p>
      </dgm:t>
    </dgm:pt>
    <dgm:pt modelId="{E0F6D952-1E23-4B25-87E6-7722C5E9F31A}" type="sibTrans" cxnId="{1A387E8E-9F9B-40D6-8E19-B1E6400FFAC7}">
      <dgm:prSet/>
      <dgm:spPr/>
      <dgm:t>
        <a:bodyPr/>
        <a:lstStyle/>
        <a:p>
          <a:endParaRPr lang="en-IN"/>
        </a:p>
      </dgm:t>
    </dgm:pt>
    <dgm:pt modelId="{1873CE31-7EAC-4DC7-9031-221FE2A00E93}">
      <dgm:prSet phldrT="[Text]" phldr="0"/>
      <dgm:spPr/>
      <dgm:t>
        <a:bodyPr/>
        <a:lstStyle/>
        <a:p>
          <a:r>
            <a:rPr lang="en-US" dirty="0"/>
            <a:t>Joint Ph.D.</a:t>
          </a:r>
          <a:endParaRPr lang="en-IN" dirty="0"/>
        </a:p>
      </dgm:t>
    </dgm:pt>
    <dgm:pt modelId="{69C2B2F1-2E18-4B5E-8C2D-DFF0824475A3}" type="parTrans" cxnId="{CBAE82DC-F2E7-4441-9B26-8C6EFBBBCCF9}">
      <dgm:prSet/>
      <dgm:spPr/>
      <dgm:t>
        <a:bodyPr/>
        <a:lstStyle/>
        <a:p>
          <a:endParaRPr lang="en-IN"/>
        </a:p>
      </dgm:t>
    </dgm:pt>
    <dgm:pt modelId="{DD99C6FA-8F53-4230-B0A3-BB1DEB547623}" type="sibTrans" cxnId="{CBAE82DC-F2E7-4441-9B26-8C6EFBBBCCF9}">
      <dgm:prSet/>
      <dgm:spPr/>
      <dgm:t>
        <a:bodyPr/>
        <a:lstStyle/>
        <a:p>
          <a:endParaRPr lang="en-IN"/>
        </a:p>
      </dgm:t>
    </dgm:pt>
    <dgm:pt modelId="{715F38FA-EEF6-4D29-94D6-3BDC3B433BFD}">
      <dgm:prSet phldrT="[Text]" phldr="0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 Chemical / Mechanical &amp; Aerospace from </a:t>
          </a:r>
          <a:r>
            <a:rPr lang="en-US" dirty="0">
              <a:solidFill>
                <a:schemeClr val="accent6"/>
              </a:solidFill>
            </a:rPr>
            <a:t>IITB–Monash </a:t>
          </a:r>
          <a:endParaRPr lang="en-IN" dirty="0">
            <a:solidFill>
              <a:schemeClr val="accent6"/>
            </a:solidFill>
          </a:endParaRPr>
        </a:p>
      </dgm:t>
    </dgm:pt>
    <dgm:pt modelId="{85A80962-9059-44FF-A7F9-08ECA9E5BBCC}" type="parTrans" cxnId="{EC757825-34B5-4B69-BDC2-DA6DAE7EDA8F}">
      <dgm:prSet/>
      <dgm:spPr/>
      <dgm:t>
        <a:bodyPr/>
        <a:lstStyle/>
        <a:p>
          <a:endParaRPr lang="en-IN"/>
        </a:p>
      </dgm:t>
    </dgm:pt>
    <dgm:pt modelId="{43E79D03-5327-4DBB-BCC7-281B7085C7A7}" type="sibTrans" cxnId="{EC757825-34B5-4B69-BDC2-DA6DAE7EDA8F}">
      <dgm:prSet/>
      <dgm:spPr/>
      <dgm:t>
        <a:bodyPr/>
        <a:lstStyle/>
        <a:p>
          <a:endParaRPr lang="en-IN"/>
        </a:p>
      </dgm:t>
    </dgm:pt>
    <dgm:pt modelId="{6FA25871-3720-451C-B270-56EAB897FAA4}">
      <dgm:prSet phldrT="[Text]" phldr="0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Studying the </a:t>
          </a:r>
          <a:r>
            <a:rPr lang="en-US" dirty="0" err="1">
              <a:solidFill>
                <a:schemeClr val="bg1"/>
              </a:solidFill>
            </a:rPr>
            <a:t>behaviour</a:t>
          </a:r>
          <a:r>
            <a:rPr lang="en-US" dirty="0">
              <a:solidFill>
                <a:schemeClr val="bg1"/>
              </a:solidFill>
            </a:rPr>
            <a:t> of polymers in turbulent flows. Extensive </a:t>
          </a:r>
          <a:r>
            <a:rPr lang="en-US" dirty="0">
              <a:solidFill>
                <a:srgbClr val="FFFF00"/>
              </a:solidFill>
            </a:rPr>
            <a:t>FORTRAN</a:t>
          </a:r>
          <a:r>
            <a:rPr lang="en-US" dirty="0">
              <a:solidFill>
                <a:schemeClr val="bg1"/>
              </a:solidFill>
            </a:rPr>
            <a:t> programming</a:t>
          </a:r>
          <a:endParaRPr lang="en-IN" dirty="0">
            <a:solidFill>
              <a:schemeClr val="bg1"/>
            </a:solidFill>
          </a:endParaRPr>
        </a:p>
      </dgm:t>
    </dgm:pt>
    <dgm:pt modelId="{A3FC41EA-E7CF-4F33-8859-3F1650B2CAF5}" type="parTrans" cxnId="{0589D0AB-1FED-4721-B024-F9E738E2258E}">
      <dgm:prSet/>
      <dgm:spPr/>
      <dgm:t>
        <a:bodyPr/>
        <a:lstStyle/>
        <a:p>
          <a:endParaRPr lang="en-IN"/>
        </a:p>
      </dgm:t>
    </dgm:pt>
    <dgm:pt modelId="{285C4811-21CE-4577-85E6-C79DE9D4470A}" type="sibTrans" cxnId="{0589D0AB-1FED-4721-B024-F9E738E2258E}">
      <dgm:prSet/>
      <dgm:spPr/>
      <dgm:t>
        <a:bodyPr/>
        <a:lstStyle/>
        <a:p>
          <a:endParaRPr lang="en-IN"/>
        </a:p>
      </dgm:t>
    </dgm:pt>
    <dgm:pt modelId="{9A44B805-4DC2-4A66-8080-D25637EC2812}">
      <dgm:prSet phldrT="[Text]" phldr="0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Developed codes in </a:t>
          </a:r>
          <a:r>
            <a:rPr lang="en-US" dirty="0">
              <a:solidFill>
                <a:srgbClr val="FFFF00"/>
              </a:solidFill>
            </a:rPr>
            <a:t>Octave </a:t>
          </a:r>
          <a:r>
            <a:rPr lang="en-US" dirty="0">
              <a:solidFill>
                <a:schemeClr val="bg1"/>
              </a:solidFill>
            </a:rPr>
            <a:t>(Free version of MATLAB)</a:t>
          </a:r>
          <a:endParaRPr lang="en-IN" dirty="0">
            <a:solidFill>
              <a:schemeClr val="bg1"/>
            </a:solidFill>
          </a:endParaRPr>
        </a:p>
      </dgm:t>
    </dgm:pt>
    <dgm:pt modelId="{54B9D439-8723-400F-B3F8-B49F3EDAD945}" type="parTrans" cxnId="{5FE9B15E-427C-41A0-AFFB-F197B91A37E0}">
      <dgm:prSet/>
      <dgm:spPr/>
      <dgm:t>
        <a:bodyPr/>
        <a:lstStyle/>
        <a:p>
          <a:endParaRPr lang="en-IN"/>
        </a:p>
      </dgm:t>
    </dgm:pt>
    <dgm:pt modelId="{692AD945-444E-424B-8BBE-A4BA5BE69DF5}" type="sibTrans" cxnId="{5FE9B15E-427C-41A0-AFFB-F197B91A37E0}">
      <dgm:prSet/>
      <dgm:spPr/>
      <dgm:t>
        <a:bodyPr/>
        <a:lstStyle/>
        <a:p>
          <a:endParaRPr lang="en-IN"/>
        </a:p>
      </dgm:t>
    </dgm:pt>
    <dgm:pt modelId="{37EBA701-E6F2-4E52-93E3-4EEF9BFA847B}">
      <dgm:prSet phldrT="[Text]" phldr="0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Developed a Heat Exchanger Network for IOCL to predict fouling. Extensive </a:t>
          </a:r>
          <a:r>
            <a:rPr lang="en-US" dirty="0">
              <a:solidFill>
                <a:srgbClr val="FFFF00"/>
              </a:solidFill>
            </a:rPr>
            <a:t>Python</a:t>
          </a:r>
          <a:r>
            <a:rPr lang="en-US" dirty="0">
              <a:solidFill>
                <a:schemeClr val="bg1"/>
              </a:solidFill>
            </a:rPr>
            <a:t> programming</a:t>
          </a:r>
          <a:endParaRPr lang="en-IN" dirty="0">
            <a:solidFill>
              <a:schemeClr val="bg1"/>
            </a:solidFill>
          </a:endParaRPr>
        </a:p>
      </dgm:t>
    </dgm:pt>
    <dgm:pt modelId="{B1F732C3-CDBB-491F-882F-7A9F0028D430}" type="parTrans" cxnId="{09AD454B-FD3F-4C04-BBA9-6AFB8490E885}">
      <dgm:prSet/>
      <dgm:spPr/>
      <dgm:t>
        <a:bodyPr/>
        <a:lstStyle/>
        <a:p>
          <a:endParaRPr lang="en-IN"/>
        </a:p>
      </dgm:t>
    </dgm:pt>
    <dgm:pt modelId="{1DBD401E-A696-4069-997C-7A0A46551120}" type="sibTrans" cxnId="{09AD454B-FD3F-4C04-BBA9-6AFB8490E885}">
      <dgm:prSet/>
      <dgm:spPr/>
      <dgm:t>
        <a:bodyPr/>
        <a:lstStyle/>
        <a:p>
          <a:endParaRPr lang="en-IN"/>
        </a:p>
      </dgm:t>
    </dgm:pt>
    <dgm:pt modelId="{8901D2A6-33EE-42F7-B9CF-2B3C4D18450D}">
      <dgm:prSet phldrT="[Text]" phldr="0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Recipient of the Prime Minister’s Research Fellowship</a:t>
          </a:r>
          <a:endParaRPr lang="en-IN" dirty="0">
            <a:solidFill>
              <a:schemeClr val="bg1"/>
            </a:solidFill>
          </a:endParaRPr>
        </a:p>
      </dgm:t>
    </dgm:pt>
    <dgm:pt modelId="{F555F0E8-F050-4B27-A183-694FCCE5CA8A}" type="parTrans" cxnId="{5932E0C1-D03B-4A8D-9A29-EBBCA98182CA}">
      <dgm:prSet/>
      <dgm:spPr/>
      <dgm:t>
        <a:bodyPr/>
        <a:lstStyle/>
        <a:p>
          <a:endParaRPr lang="en-IN"/>
        </a:p>
      </dgm:t>
    </dgm:pt>
    <dgm:pt modelId="{B1B46245-4C39-4901-9CEC-AF8C002B6BF9}" type="sibTrans" cxnId="{5932E0C1-D03B-4A8D-9A29-EBBCA98182CA}">
      <dgm:prSet/>
      <dgm:spPr/>
      <dgm:t>
        <a:bodyPr/>
        <a:lstStyle/>
        <a:p>
          <a:endParaRPr lang="en-IN"/>
        </a:p>
      </dgm:t>
    </dgm:pt>
    <dgm:pt modelId="{B7EDF0F1-BE11-4B03-B4D5-D5F38DA3F71C}" type="pres">
      <dgm:prSet presAssocID="{3A6A2381-1D38-4724-8D01-FF4D31D9EA8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BBFEAF6C-937C-481B-9665-74A0BD56CAA5}" type="pres">
      <dgm:prSet presAssocID="{E143901E-5BEF-4B34-AE15-E22487972942}" presName="composite" presStyleCnt="0"/>
      <dgm:spPr/>
    </dgm:pt>
    <dgm:pt modelId="{1437C61B-A8EB-4F45-A134-7F6B1DA01F5F}" type="pres">
      <dgm:prSet presAssocID="{E143901E-5BEF-4B34-AE15-E22487972942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359ABBC5-6E57-47F7-BA72-037BB9026149}" type="pres">
      <dgm:prSet presAssocID="{E143901E-5BEF-4B34-AE15-E22487972942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2050D441-4AA5-4AA3-94BB-A8669051A6A8}" type="pres">
      <dgm:prSet presAssocID="{E143901E-5BEF-4B34-AE15-E22487972942}" presName="Accent" presStyleLbl="parChTrans1D1" presStyleIdx="0" presStyleCnt="3"/>
      <dgm:spPr/>
    </dgm:pt>
    <dgm:pt modelId="{E23D625A-A7D4-4E5C-9940-2446A60A4A1F}" type="pres">
      <dgm:prSet presAssocID="{E143901E-5BEF-4B34-AE15-E22487972942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B2D36255-A8FB-4A03-84B2-6C0E844B88DF}" type="pres">
      <dgm:prSet presAssocID="{924837E1-D868-48B6-9C92-4826311C296B}" presName="sibTrans" presStyleCnt="0"/>
      <dgm:spPr/>
    </dgm:pt>
    <dgm:pt modelId="{89F91A87-402C-4781-8CA6-4C99C91BE576}" type="pres">
      <dgm:prSet presAssocID="{9451378C-0F2A-4A6F-AE2E-A260FA39A04E}" presName="composite" presStyleCnt="0"/>
      <dgm:spPr/>
    </dgm:pt>
    <dgm:pt modelId="{5DF74EDD-283A-4714-85A5-AAAC3EF3E0CD}" type="pres">
      <dgm:prSet presAssocID="{9451378C-0F2A-4A6F-AE2E-A260FA39A04E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12DDA57-F4AF-4A34-8452-E82B64F0224F}" type="pres">
      <dgm:prSet presAssocID="{9451378C-0F2A-4A6F-AE2E-A260FA39A04E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A13BD4E3-40C8-4417-9ABC-2EE8383EE770}" type="pres">
      <dgm:prSet presAssocID="{9451378C-0F2A-4A6F-AE2E-A260FA39A04E}" presName="Accent" presStyleLbl="parChTrans1D1" presStyleIdx="1" presStyleCnt="3"/>
      <dgm:spPr/>
    </dgm:pt>
    <dgm:pt modelId="{01EB7BBF-DDA0-42FC-978F-3810250A6775}" type="pres">
      <dgm:prSet presAssocID="{9451378C-0F2A-4A6F-AE2E-A260FA39A04E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9EF14EE-4EFF-43FF-A345-5F3CCDCAEBDC}" type="pres">
      <dgm:prSet presAssocID="{DE4E9DDC-6034-4B02-91E8-54692AA2537C}" presName="sibTrans" presStyleCnt="0"/>
      <dgm:spPr/>
    </dgm:pt>
    <dgm:pt modelId="{1AB5C80E-9657-40B6-A543-1D07EEBC4813}" type="pres">
      <dgm:prSet presAssocID="{1873CE31-7EAC-4DC7-9031-221FE2A00E93}" presName="composite" presStyleCnt="0"/>
      <dgm:spPr/>
    </dgm:pt>
    <dgm:pt modelId="{9991AFA1-619A-43D6-8D09-C5619081A545}" type="pres">
      <dgm:prSet presAssocID="{1873CE31-7EAC-4DC7-9031-221FE2A00E93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9F1DAFA-563D-4BE2-854A-8A22B82A6D9A}" type="pres">
      <dgm:prSet presAssocID="{1873CE31-7EAC-4DC7-9031-221FE2A00E93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F101EF5F-8DF0-4349-974B-3B4E20C89D2B}" type="pres">
      <dgm:prSet presAssocID="{1873CE31-7EAC-4DC7-9031-221FE2A00E93}" presName="Accent" presStyleLbl="parChTrans1D1" presStyleIdx="2" presStyleCnt="3"/>
      <dgm:spPr/>
    </dgm:pt>
    <dgm:pt modelId="{BB1B77CF-067A-4C04-B903-77A553220533}" type="pres">
      <dgm:prSet presAssocID="{1873CE31-7EAC-4DC7-9031-221FE2A00E93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62B9008-2B5F-412F-A7A5-28344835AC08}" type="presOf" srcId="{6FA25871-3720-451C-B270-56EAB897FAA4}" destId="{BB1B77CF-067A-4C04-B903-77A553220533}" srcOrd="0" destOrd="0" presId="urn:microsoft.com/office/officeart/2011/layout/TabList"/>
    <dgm:cxn modelId="{D2E20B0D-7340-4D3A-B99D-5A5ECFD9A97A}" type="presOf" srcId="{422BBA2A-245A-44E1-849C-8D8BBC07E09D}" destId="{5DF74EDD-283A-4714-85A5-AAAC3EF3E0CD}" srcOrd="0" destOrd="0" presId="urn:microsoft.com/office/officeart/2011/layout/TabList"/>
    <dgm:cxn modelId="{73F3F50D-FF51-40C3-9537-84808B72AD0D}" type="presOf" srcId="{E143901E-5BEF-4B34-AE15-E22487972942}" destId="{359ABBC5-6E57-47F7-BA72-037BB9026149}" srcOrd="0" destOrd="0" presId="urn:microsoft.com/office/officeart/2011/layout/TabList"/>
    <dgm:cxn modelId="{EC757825-34B5-4B69-BDC2-DA6DAE7EDA8F}" srcId="{1873CE31-7EAC-4DC7-9031-221FE2A00E93}" destId="{715F38FA-EEF6-4D29-94D6-3BDC3B433BFD}" srcOrd="0" destOrd="0" parTransId="{85A80962-9059-44FF-A7F9-08ECA9E5BBCC}" sibTransId="{43E79D03-5327-4DBB-BCC7-281B7085C7A7}"/>
    <dgm:cxn modelId="{91F5243A-D9EA-441D-ADDD-03C2AF826F8E}" srcId="{E143901E-5BEF-4B34-AE15-E22487972942}" destId="{39D354C1-C0E3-4600-8905-FFB37AF76F2F}" srcOrd="0" destOrd="0" parTransId="{7A47ED71-7E24-4A47-B3F8-7DA27B970AFC}" sibTransId="{1C229944-CD8D-4627-91E8-3743602B071C}"/>
    <dgm:cxn modelId="{5FE9B15E-427C-41A0-AFFB-F197B91A37E0}" srcId="{E143901E-5BEF-4B34-AE15-E22487972942}" destId="{9A44B805-4DC2-4A66-8080-D25637EC2812}" srcOrd="2" destOrd="0" parTransId="{54B9D439-8723-400F-B3F8-B49F3EDAD945}" sibTransId="{692AD945-444E-424B-8BBE-A4BA5BE69DF5}"/>
    <dgm:cxn modelId="{6974FD5F-27B6-4B80-8669-12AD9B8A1847}" type="presOf" srcId="{B690A40A-1BF8-4EA9-B13B-B1DD2D52E26A}" destId="{E23D625A-A7D4-4E5C-9940-2446A60A4A1F}" srcOrd="0" destOrd="0" presId="urn:microsoft.com/office/officeart/2011/layout/TabList"/>
    <dgm:cxn modelId="{CE56C642-DE71-45F0-901B-281A8FA1F436}" srcId="{3A6A2381-1D38-4724-8D01-FF4D31D9EA83}" destId="{9451378C-0F2A-4A6F-AE2E-A260FA39A04E}" srcOrd="1" destOrd="0" parTransId="{2F1E136C-827B-4C5A-B51A-BF48ED9EF2F4}" sibTransId="{DE4E9DDC-6034-4B02-91E8-54692AA2537C}"/>
    <dgm:cxn modelId="{A26A3365-F406-4CD0-BC06-BC5773AA196E}" type="presOf" srcId="{9A44B805-4DC2-4A66-8080-D25637EC2812}" destId="{E23D625A-A7D4-4E5C-9940-2446A60A4A1F}" srcOrd="0" destOrd="1" presId="urn:microsoft.com/office/officeart/2011/layout/TabList"/>
    <dgm:cxn modelId="{BC08E548-8B72-47A4-806D-EB7C7D47FC7F}" srcId="{3A6A2381-1D38-4724-8D01-FF4D31D9EA83}" destId="{E143901E-5BEF-4B34-AE15-E22487972942}" srcOrd="0" destOrd="0" parTransId="{EF055DFB-26CC-4292-8CC0-1043391FB22E}" sibTransId="{924837E1-D868-48B6-9C92-4826311C296B}"/>
    <dgm:cxn modelId="{09AD454B-FD3F-4C04-BBA9-6AFB8490E885}" srcId="{9451378C-0F2A-4A6F-AE2E-A260FA39A04E}" destId="{37EBA701-E6F2-4E52-93E3-4EEF9BFA847B}" srcOrd="2" destOrd="0" parTransId="{B1F732C3-CDBB-491F-882F-7A9F0028D430}" sibTransId="{1DBD401E-A696-4069-997C-7A0A46551120}"/>
    <dgm:cxn modelId="{47746759-B0F8-4FA4-9D70-2C4B74DB28FD}" type="presOf" srcId="{37EBA701-E6F2-4E52-93E3-4EEF9BFA847B}" destId="{01EB7BBF-DDA0-42FC-978F-3810250A6775}" srcOrd="0" destOrd="1" presId="urn:microsoft.com/office/officeart/2011/layout/TabList"/>
    <dgm:cxn modelId="{1A387E8E-9F9B-40D6-8E19-B1E6400FFAC7}" srcId="{9451378C-0F2A-4A6F-AE2E-A260FA39A04E}" destId="{1A222416-DCDA-40E9-8BBD-DC8DDA52DD13}" srcOrd="1" destOrd="0" parTransId="{FB236082-7BAE-4BDB-85C2-BFBF66787F04}" sibTransId="{E0F6D952-1E23-4B25-87E6-7722C5E9F31A}"/>
    <dgm:cxn modelId="{00EA4199-E7AB-48FC-BA1F-9A4A5FACC96B}" type="presOf" srcId="{1A222416-DCDA-40E9-8BBD-DC8DDA52DD13}" destId="{01EB7BBF-DDA0-42FC-978F-3810250A6775}" srcOrd="0" destOrd="0" presId="urn:microsoft.com/office/officeart/2011/layout/TabList"/>
    <dgm:cxn modelId="{0589D0AB-1FED-4721-B024-F9E738E2258E}" srcId="{1873CE31-7EAC-4DC7-9031-221FE2A00E93}" destId="{6FA25871-3720-451C-B270-56EAB897FAA4}" srcOrd="1" destOrd="0" parTransId="{A3FC41EA-E7CF-4F33-8859-3F1650B2CAF5}" sibTransId="{285C4811-21CE-4577-85E6-C79DE9D4470A}"/>
    <dgm:cxn modelId="{9A24E3B1-365A-47F9-BD53-515784BEF56C}" type="presOf" srcId="{715F38FA-EEF6-4D29-94D6-3BDC3B433BFD}" destId="{9991AFA1-619A-43D6-8D09-C5619081A545}" srcOrd="0" destOrd="0" presId="urn:microsoft.com/office/officeart/2011/layout/TabList"/>
    <dgm:cxn modelId="{D2A363B9-807F-4762-9F09-3E912DC287EE}" srcId="{9451378C-0F2A-4A6F-AE2E-A260FA39A04E}" destId="{422BBA2A-245A-44E1-849C-8D8BBC07E09D}" srcOrd="0" destOrd="0" parTransId="{79D65876-6E56-43C5-930D-A5F680C44F95}" sibTransId="{C5DEAA4F-73B8-4474-838F-7DFB5279D104}"/>
    <dgm:cxn modelId="{BFA524C1-8C69-4A5C-9029-376526C22AC3}" srcId="{E143901E-5BEF-4B34-AE15-E22487972942}" destId="{B690A40A-1BF8-4EA9-B13B-B1DD2D52E26A}" srcOrd="1" destOrd="0" parTransId="{3574CEB3-81C9-4952-821A-5DAFABBC5C1C}" sibTransId="{123E835B-9F78-476D-890E-6A144DDA2228}"/>
    <dgm:cxn modelId="{21CB4CC1-B837-4AA3-A01E-FE63F6E5A28A}" type="presOf" srcId="{9451378C-0F2A-4A6F-AE2E-A260FA39A04E}" destId="{612DDA57-F4AF-4A34-8452-E82B64F0224F}" srcOrd="0" destOrd="0" presId="urn:microsoft.com/office/officeart/2011/layout/TabList"/>
    <dgm:cxn modelId="{5932E0C1-D03B-4A8D-9A29-EBBCA98182CA}" srcId="{1873CE31-7EAC-4DC7-9031-221FE2A00E93}" destId="{8901D2A6-33EE-42F7-B9CF-2B3C4D18450D}" srcOrd="2" destOrd="0" parTransId="{F555F0E8-F050-4B27-A183-694FCCE5CA8A}" sibTransId="{B1B46245-4C39-4901-9CEC-AF8C002B6BF9}"/>
    <dgm:cxn modelId="{C0457ACD-1BBE-431B-9921-902A662BE5BD}" type="presOf" srcId="{39D354C1-C0E3-4600-8905-FFB37AF76F2F}" destId="{1437C61B-A8EB-4F45-A134-7F6B1DA01F5F}" srcOrd="0" destOrd="0" presId="urn:microsoft.com/office/officeart/2011/layout/TabList"/>
    <dgm:cxn modelId="{579841D9-C12D-4405-9CBD-C1972B83BF23}" type="presOf" srcId="{3A6A2381-1D38-4724-8D01-FF4D31D9EA83}" destId="{B7EDF0F1-BE11-4B03-B4D5-D5F38DA3F71C}" srcOrd="0" destOrd="0" presId="urn:microsoft.com/office/officeart/2011/layout/TabList"/>
    <dgm:cxn modelId="{CBAE82DC-F2E7-4441-9B26-8C6EFBBBCCF9}" srcId="{3A6A2381-1D38-4724-8D01-FF4D31D9EA83}" destId="{1873CE31-7EAC-4DC7-9031-221FE2A00E93}" srcOrd="2" destOrd="0" parTransId="{69C2B2F1-2E18-4B5E-8C2D-DFF0824475A3}" sibTransId="{DD99C6FA-8F53-4230-B0A3-BB1DEB547623}"/>
    <dgm:cxn modelId="{F60391E6-CC2F-4CC6-8DFA-80A5AEB906DD}" type="presOf" srcId="{8901D2A6-33EE-42F7-B9CF-2B3C4D18450D}" destId="{BB1B77CF-067A-4C04-B903-77A553220533}" srcOrd="0" destOrd="1" presId="urn:microsoft.com/office/officeart/2011/layout/TabList"/>
    <dgm:cxn modelId="{705959F7-3397-4133-A30C-292C4DCEECE9}" type="presOf" srcId="{1873CE31-7EAC-4DC7-9031-221FE2A00E93}" destId="{B9F1DAFA-563D-4BE2-854A-8A22B82A6D9A}" srcOrd="0" destOrd="0" presId="urn:microsoft.com/office/officeart/2011/layout/TabList"/>
    <dgm:cxn modelId="{A1CACFE9-B914-4F97-A982-7395E22068BA}" type="presParOf" srcId="{B7EDF0F1-BE11-4B03-B4D5-D5F38DA3F71C}" destId="{BBFEAF6C-937C-481B-9665-74A0BD56CAA5}" srcOrd="0" destOrd="0" presId="urn:microsoft.com/office/officeart/2011/layout/TabList"/>
    <dgm:cxn modelId="{9145BDEA-FE44-4709-8AA5-F921C73BA62D}" type="presParOf" srcId="{BBFEAF6C-937C-481B-9665-74A0BD56CAA5}" destId="{1437C61B-A8EB-4F45-A134-7F6B1DA01F5F}" srcOrd="0" destOrd="0" presId="urn:microsoft.com/office/officeart/2011/layout/TabList"/>
    <dgm:cxn modelId="{429C1A7E-DFD7-403E-8FEF-673392DA0737}" type="presParOf" srcId="{BBFEAF6C-937C-481B-9665-74A0BD56CAA5}" destId="{359ABBC5-6E57-47F7-BA72-037BB9026149}" srcOrd="1" destOrd="0" presId="urn:microsoft.com/office/officeart/2011/layout/TabList"/>
    <dgm:cxn modelId="{AF04E684-E559-4AA9-B5E9-D23AB6A18B41}" type="presParOf" srcId="{BBFEAF6C-937C-481B-9665-74A0BD56CAA5}" destId="{2050D441-4AA5-4AA3-94BB-A8669051A6A8}" srcOrd="2" destOrd="0" presId="urn:microsoft.com/office/officeart/2011/layout/TabList"/>
    <dgm:cxn modelId="{1705D57A-1DA3-4BCB-882E-47D6CBDD4AEA}" type="presParOf" srcId="{B7EDF0F1-BE11-4B03-B4D5-D5F38DA3F71C}" destId="{E23D625A-A7D4-4E5C-9940-2446A60A4A1F}" srcOrd="1" destOrd="0" presId="urn:microsoft.com/office/officeart/2011/layout/TabList"/>
    <dgm:cxn modelId="{AE23FBE1-5EAD-402E-AB9B-12876E96F564}" type="presParOf" srcId="{B7EDF0F1-BE11-4B03-B4D5-D5F38DA3F71C}" destId="{B2D36255-A8FB-4A03-84B2-6C0E844B88DF}" srcOrd="2" destOrd="0" presId="urn:microsoft.com/office/officeart/2011/layout/TabList"/>
    <dgm:cxn modelId="{0F26BFD3-A4DA-4C09-B82E-D7DD145AD8EC}" type="presParOf" srcId="{B7EDF0F1-BE11-4B03-B4D5-D5F38DA3F71C}" destId="{89F91A87-402C-4781-8CA6-4C99C91BE576}" srcOrd="3" destOrd="0" presId="urn:microsoft.com/office/officeart/2011/layout/TabList"/>
    <dgm:cxn modelId="{A6FF4022-959F-4357-9FB4-BC85437C1960}" type="presParOf" srcId="{89F91A87-402C-4781-8CA6-4C99C91BE576}" destId="{5DF74EDD-283A-4714-85A5-AAAC3EF3E0CD}" srcOrd="0" destOrd="0" presId="urn:microsoft.com/office/officeart/2011/layout/TabList"/>
    <dgm:cxn modelId="{2BDAC2E6-0EA9-4D45-9FCA-D39496707FA9}" type="presParOf" srcId="{89F91A87-402C-4781-8CA6-4C99C91BE576}" destId="{612DDA57-F4AF-4A34-8452-E82B64F0224F}" srcOrd="1" destOrd="0" presId="urn:microsoft.com/office/officeart/2011/layout/TabList"/>
    <dgm:cxn modelId="{B4162945-42C1-4104-B27C-7EFEE7CDD8E0}" type="presParOf" srcId="{89F91A87-402C-4781-8CA6-4C99C91BE576}" destId="{A13BD4E3-40C8-4417-9ABC-2EE8383EE770}" srcOrd="2" destOrd="0" presId="urn:microsoft.com/office/officeart/2011/layout/TabList"/>
    <dgm:cxn modelId="{C3387EEC-97CB-4A8A-9BC3-B0441E661894}" type="presParOf" srcId="{B7EDF0F1-BE11-4B03-B4D5-D5F38DA3F71C}" destId="{01EB7BBF-DDA0-42FC-978F-3810250A6775}" srcOrd="4" destOrd="0" presId="urn:microsoft.com/office/officeart/2011/layout/TabList"/>
    <dgm:cxn modelId="{618FEDEB-1230-4B42-86AB-2249365E649A}" type="presParOf" srcId="{B7EDF0F1-BE11-4B03-B4D5-D5F38DA3F71C}" destId="{C9EF14EE-4EFF-43FF-A345-5F3CCDCAEBDC}" srcOrd="5" destOrd="0" presId="urn:microsoft.com/office/officeart/2011/layout/TabList"/>
    <dgm:cxn modelId="{16D41F31-B4BA-45D6-A86B-E978CC87E0E7}" type="presParOf" srcId="{B7EDF0F1-BE11-4B03-B4D5-D5F38DA3F71C}" destId="{1AB5C80E-9657-40B6-A543-1D07EEBC4813}" srcOrd="6" destOrd="0" presId="urn:microsoft.com/office/officeart/2011/layout/TabList"/>
    <dgm:cxn modelId="{A8321770-D974-4925-9CF4-9187A061006F}" type="presParOf" srcId="{1AB5C80E-9657-40B6-A543-1D07EEBC4813}" destId="{9991AFA1-619A-43D6-8D09-C5619081A545}" srcOrd="0" destOrd="0" presId="urn:microsoft.com/office/officeart/2011/layout/TabList"/>
    <dgm:cxn modelId="{8A70CF16-AEF4-4032-B777-54431B5BF584}" type="presParOf" srcId="{1AB5C80E-9657-40B6-A543-1D07EEBC4813}" destId="{B9F1DAFA-563D-4BE2-854A-8A22B82A6D9A}" srcOrd="1" destOrd="0" presId="urn:microsoft.com/office/officeart/2011/layout/TabList"/>
    <dgm:cxn modelId="{2BCCC974-C27B-447C-A9DE-A5EB40DC57D8}" type="presParOf" srcId="{1AB5C80E-9657-40B6-A543-1D07EEBC4813}" destId="{F101EF5F-8DF0-4349-974B-3B4E20C89D2B}" srcOrd="2" destOrd="0" presId="urn:microsoft.com/office/officeart/2011/layout/TabList"/>
    <dgm:cxn modelId="{5EDD20CC-6306-4339-9B27-E156455F4D29}" type="presParOf" srcId="{B7EDF0F1-BE11-4B03-B4D5-D5F38DA3F71C}" destId="{BB1B77CF-067A-4C04-B903-77A553220533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1EF5F-8DF0-4349-974B-3B4E20C89D2B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3BD4E3-40C8-4417-9ABC-2EE8383EE770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0D441-4AA5-4AA3-94BB-A8669051A6A8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37C61B-A8EB-4F45-A134-7F6B1DA01F5F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 Chemical Engineering from </a:t>
          </a:r>
          <a:r>
            <a:rPr lang="en-US" sz="2500" kern="1200" dirty="0">
              <a:solidFill>
                <a:schemeClr val="accent6"/>
              </a:solidFill>
            </a:rPr>
            <a:t>TSEC</a:t>
          </a:r>
          <a:endParaRPr lang="en-IN" sz="2500" kern="1200" dirty="0">
            <a:solidFill>
              <a:schemeClr val="accent6"/>
            </a:solidFill>
          </a:endParaRPr>
        </a:p>
      </dsp:txBody>
      <dsp:txXfrm>
        <a:off x="2734055" y="533"/>
        <a:ext cx="7781544" cy="478004"/>
      </dsp:txXfrm>
    </dsp:sp>
    <dsp:sp modelId="{359ABBC5-6E57-47F7-BA72-037BB9026149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B.E.</a:t>
          </a:r>
          <a:endParaRPr lang="en-IN" sz="2500" kern="1200" dirty="0"/>
        </a:p>
      </dsp:txBody>
      <dsp:txXfrm>
        <a:off x="23338" y="23871"/>
        <a:ext cx="2687380" cy="454666"/>
      </dsp:txXfrm>
    </dsp:sp>
    <dsp:sp modelId="{E23D625A-A7D4-4E5C-9940-2446A60A4A1F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Designed and developed a Slurry Bubble column reactor</a:t>
          </a:r>
          <a:endParaRPr lang="en-IN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Developed codes in </a:t>
          </a:r>
          <a:r>
            <a:rPr lang="en-US" sz="2000" kern="1200" dirty="0">
              <a:solidFill>
                <a:srgbClr val="FFFF00"/>
              </a:solidFill>
            </a:rPr>
            <a:t>Octave </a:t>
          </a:r>
          <a:r>
            <a:rPr lang="en-US" sz="2000" kern="1200" dirty="0">
              <a:solidFill>
                <a:schemeClr val="bg1"/>
              </a:solidFill>
            </a:rPr>
            <a:t>(Free version of MATLAB)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0" y="478538"/>
        <a:ext cx="10515600" cy="956152"/>
      </dsp:txXfrm>
    </dsp:sp>
    <dsp:sp modelId="{5DF74EDD-283A-4714-85A5-AAAC3EF3E0CD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 Chemical Engineering from </a:t>
          </a:r>
          <a:r>
            <a:rPr lang="en-US" sz="2500" kern="1200" dirty="0">
              <a:solidFill>
                <a:schemeClr val="accent6"/>
              </a:solidFill>
            </a:rPr>
            <a:t>IIT Jodhpur</a:t>
          </a:r>
          <a:endParaRPr lang="en-IN" sz="2500" kern="1200" dirty="0">
            <a:solidFill>
              <a:schemeClr val="accent6"/>
            </a:solidFill>
          </a:endParaRPr>
        </a:p>
      </dsp:txBody>
      <dsp:txXfrm>
        <a:off x="2734055" y="1458590"/>
        <a:ext cx="7781544" cy="478004"/>
      </dsp:txXfrm>
    </dsp:sp>
    <dsp:sp modelId="{612DDA57-F4AF-4A34-8452-E82B64F0224F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M. Tech.</a:t>
          </a:r>
          <a:endParaRPr lang="en-IN" sz="2500" kern="1200" dirty="0"/>
        </a:p>
      </dsp:txBody>
      <dsp:txXfrm>
        <a:off x="23338" y="1481928"/>
        <a:ext cx="2687380" cy="454666"/>
      </dsp:txXfrm>
    </dsp:sp>
    <dsp:sp modelId="{01EB7BBF-DDA0-42FC-978F-3810250A6775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Designed a Photocatalytic Reactor – Did CFD studies in ANSYS Fluent</a:t>
          </a:r>
          <a:endParaRPr lang="en-IN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Developed a Heat Exchanger Network for IOCL to predict fouling. Extensive </a:t>
          </a:r>
          <a:r>
            <a:rPr lang="en-US" sz="2000" kern="1200" dirty="0">
              <a:solidFill>
                <a:srgbClr val="FFFF00"/>
              </a:solidFill>
            </a:rPr>
            <a:t>Python</a:t>
          </a:r>
          <a:r>
            <a:rPr lang="en-US" sz="2000" kern="1200" dirty="0">
              <a:solidFill>
                <a:schemeClr val="bg1"/>
              </a:solidFill>
            </a:rPr>
            <a:t> programming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0" y="1936595"/>
        <a:ext cx="10515600" cy="956152"/>
      </dsp:txXfrm>
    </dsp:sp>
    <dsp:sp modelId="{9991AFA1-619A-43D6-8D09-C5619081A545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 Chemical / Mechanical &amp; Aerospace from </a:t>
          </a:r>
          <a:r>
            <a:rPr lang="en-US" sz="2500" kern="1200" dirty="0">
              <a:solidFill>
                <a:schemeClr val="accent6"/>
              </a:solidFill>
            </a:rPr>
            <a:t>IITB–Monash </a:t>
          </a:r>
          <a:endParaRPr lang="en-IN" sz="2500" kern="1200" dirty="0">
            <a:solidFill>
              <a:schemeClr val="accent6"/>
            </a:solidFill>
          </a:endParaRPr>
        </a:p>
      </dsp:txBody>
      <dsp:txXfrm>
        <a:off x="2734055" y="2916647"/>
        <a:ext cx="7781544" cy="478004"/>
      </dsp:txXfrm>
    </dsp:sp>
    <dsp:sp modelId="{B9F1DAFA-563D-4BE2-854A-8A22B82A6D9A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Joint Ph.D.</a:t>
          </a:r>
          <a:endParaRPr lang="en-IN" sz="2500" kern="1200" dirty="0"/>
        </a:p>
      </dsp:txBody>
      <dsp:txXfrm>
        <a:off x="23338" y="2939985"/>
        <a:ext cx="2687380" cy="454666"/>
      </dsp:txXfrm>
    </dsp:sp>
    <dsp:sp modelId="{BB1B77CF-067A-4C04-B903-77A553220533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Studying the </a:t>
          </a:r>
          <a:r>
            <a:rPr lang="en-US" sz="2000" kern="1200" dirty="0" err="1">
              <a:solidFill>
                <a:schemeClr val="bg1"/>
              </a:solidFill>
            </a:rPr>
            <a:t>behaviour</a:t>
          </a:r>
          <a:r>
            <a:rPr lang="en-US" sz="2000" kern="1200" dirty="0">
              <a:solidFill>
                <a:schemeClr val="bg1"/>
              </a:solidFill>
            </a:rPr>
            <a:t> of polymers in turbulent flows. Extensive </a:t>
          </a:r>
          <a:r>
            <a:rPr lang="en-US" sz="2000" kern="1200" dirty="0">
              <a:solidFill>
                <a:srgbClr val="FFFF00"/>
              </a:solidFill>
            </a:rPr>
            <a:t>FORTRAN</a:t>
          </a:r>
          <a:r>
            <a:rPr lang="en-US" sz="2000" kern="1200" dirty="0">
              <a:solidFill>
                <a:schemeClr val="bg1"/>
              </a:solidFill>
            </a:rPr>
            <a:t> programming</a:t>
          </a:r>
          <a:endParaRPr lang="en-IN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Recipient of the Prime Minister’s Research Fellowship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0" y="3394652"/>
        <a:ext cx="10515600" cy="95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DAE-1C4D-648D-C25E-92C1E69A3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0A27D-9F0C-C990-70D2-558380746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8765-B94E-738E-833F-15AB12D1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DC8C2-6352-882A-4E29-B5B9B980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C806F-4A7F-37F3-DFB1-C6F158C2D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773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22DD-FCD7-A22B-A7C2-C5295594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7A37A-407C-FF77-5A92-E33A1C557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9FCF6-BFA4-528D-63C1-2C4B1178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491C8-21FF-E8F2-C5AB-8AF668B2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8741B-6D4C-BADF-C0C1-4312E3E7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419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F8440-A504-8A81-CBFB-E0EE62BC8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D1451-E5ED-4475-90D2-FD7D5FB5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2516-FC3A-AAC1-2EBB-64A7AE577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B2860-72D2-4AE0-2CFE-31A3EAF9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23B0-A6D8-00FE-F16F-FA11FAA9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38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2E14-AF77-8EA7-4E4D-73E10CB1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435F-E0BE-479F-137F-81CDF096E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F4D3A-B2AC-FA5B-1966-336C77F0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93DF-17FB-C411-02C1-1D821124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AB1E-0B81-90F6-799B-079C8FFA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99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C120-EFB3-5720-FE18-EAB8A0F9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50307-262E-38A5-1D39-0B511C310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5DC5F-B0CC-1F28-9E71-E5296406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533E6-B8C7-338F-D8E4-C7266A37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51D85-51B2-2403-C3A2-AD331C8C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96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1383-D072-037F-FEFA-780645A9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83ED-5A82-1605-5E16-581AFECAD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06366-DC75-6DB9-BEFF-8AC0FF885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F56E9-CA17-FCB7-1D27-423BDEE5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D1587-98DB-777D-BB7E-0E1991FF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369F4-A7F0-255A-DAF6-B1CAB456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137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093-7958-E9D9-F85D-900AB68C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60F53-C151-4E7E-DFE8-C5784400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52E04-A65B-9902-4A14-242040F78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E28F9-5BD7-D630-9B4E-FAF76041A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BC8B7-866E-2DC2-3AC9-F2539AA62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6C2EFC-4BE6-D6AA-AD8A-BEFF51C5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50497E-7975-0AF5-D120-5F798B62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91603-91C4-FE15-5D6F-72B36D95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09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895E-C468-D2E7-B9C9-E16F0071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49F4C-C174-3ABF-EB82-62587E12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C09CD-4F37-4242-8DBC-A4A3282A2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AEEC4-2C27-B447-2272-495FB0B4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43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5024A-7377-6A98-340A-91C89636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FDCF58-D832-3030-DE66-F3F4DD101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C859-61E9-CF37-50C3-09B58AA2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72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CB49-A3F9-5854-E361-EBEC2D72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E648C-B519-7842-15EC-DAB35A9F3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691F6-F441-C793-7051-90EC3609C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D6584-C6C5-6D66-88E3-65E2F5DF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C7B42-D569-328F-7B21-41DD5724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B1629-0333-1F35-B36F-5BA67F7A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04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ADCE-1043-6316-7557-39F4A265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EB9164-ED87-18E3-B03C-AF7A67B06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48BF8-8AC4-17CE-6E08-2F5C4DBF5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78C3E-5301-B8D9-C662-F19B3AE6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4F1B8-F579-7974-4C3D-6B7D260F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6D3B-EC87-E6F8-5734-A4418707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22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CC12F-4D28-D4D9-9355-88F1782D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01844-30DB-8DAF-20ED-FFCA8109A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B7315-4918-4351-3647-C346B91DD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29E28-F527-4AB2-B1D2-659B09EC22C2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747C-CE0D-D084-00D8-FA07D1CC1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95E3-7F1E-0232-2473-91408F479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98CE-9E50-47E4-9425-BEDDCE39D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37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urce-code-code-programming-c-583537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toyokura.github.io/python-koza/closing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vectors/vous-doigt-d-index-pointage-doigt-151415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uujigitaa.blogspot.com/2013/01/algorithma-flowchart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s://zachartrand.github.io/SoME-3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hyperlink" Target="https://www.desmos.com/calculator/zr1vhmoign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-electronics.org/never-give-up-to-improve-learn-and-study-program-c-is-an-example/" TargetMode="External"/><Relationship Id="rId3" Type="http://schemas.openxmlformats.org/officeDocument/2006/relationships/hyperlink" Target="https://xworkforall.blogspot.com/2016/09/vamos-programar-14.html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sparrow.blogspot.com/2018/" TargetMode="External"/><Relationship Id="rId5" Type="http://schemas.openxmlformats.org/officeDocument/2006/relationships/image" Target="../media/image4.jpg"/><Relationship Id="rId10" Type="http://schemas.openxmlformats.org/officeDocument/2006/relationships/hyperlink" Target="https://en.wikipedia.org/wiki/Java_(programming_language)" TargetMode="External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toyokura.github.io/python-koza/closin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adhithya/rajiniPP" TargetMode="External"/><Relationship Id="rId5" Type="http://schemas.openxmlformats.org/officeDocument/2006/relationships/hyperlink" Target="https://mtoyokura.github.io/python-koza/closing/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hyperlink" Target="https://www.carmont.com/index.php/2015/09/40-years-of-programming/" TargetMode="External"/><Relationship Id="rId7" Type="http://schemas.openxmlformats.org/officeDocument/2006/relationships/hyperlink" Target="https://en.wikipedia.org/wiki/Upstate_New_York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twobithistory.org/2018/06/23/ibm-029-card-punch.html" TargetMode="External"/><Relationship Id="rId4" Type="http://schemas.openxmlformats.org/officeDocument/2006/relationships/image" Target="../media/image10.jpg"/><Relationship Id="rId9" Type="http://schemas.openxmlformats.org/officeDocument/2006/relationships/hyperlink" Target="https://imageresizer.com/nl/meme-generator/bewerken/Swole-Dog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iblnews.org/github-announced-its-copilot-enterprise-plans-that-let-companies-customize-their-codebase/" TargetMode="External"/><Relationship Id="rId7" Type="http://schemas.openxmlformats.org/officeDocument/2006/relationships/hyperlink" Target="https://hu.wikipedia.org/wiki/ChatGPT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netzfueralle.blog.rosalux.de/2025/02/12/mehrwertproduktion-github-copilot/github-copilot-logo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jjsinncom.wordpres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Ig-6glbLkU?si=T0yUZg27rQDn1zl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9F91C-8065-F921-D098-248850EF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6200" y="-1"/>
            <a:ext cx="12268200" cy="6955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06493-ECDE-8A24-C375-5B50DC781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897" y="114980"/>
            <a:ext cx="6977743" cy="1982334"/>
          </a:xfrm>
        </p:spPr>
        <p:txBody>
          <a:bodyPr/>
          <a:lstStyle/>
          <a:p>
            <a:r>
              <a:rPr lang="en-US" b="1" i="1" cap="small" dirty="0">
                <a:solidFill>
                  <a:srgbClr val="92D050"/>
                </a:solidFill>
              </a:rPr>
              <a:t>VSEC202: </a:t>
            </a:r>
            <a:br>
              <a:rPr lang="en-US" b="1" i="1" cap="small" dirty="0">
                <a:solidFill>
                  <a:srgbClr val="92D050"/>
                </a:solidFill>
              </a:rPr>
            </a:br>
            <a:r>
              <a:rPr lang="en-US" b="1" i="1" cap="small" dirty="0">
                <a:solidFill>
                  <a:srgbClr val="92D050"/>
                </a:solidFill>
              </a:rPr>
              <a:t>Python Programming</a:t>
            </a:r>
            <a:endParaRPr lang="en-IN" b="1" i="1" cap="small" dirty="0">
              <a:solidFill>
                <a:srgbClr val="92D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D47E2-329C-9906-7B3D-5FEA7FCC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6932" y="4071256"/>
            <a:ext cx="5317672" cy="2094821"/>
          </a:xfrm>
          <a:noFill/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Instructor: Aditya Ganesh</a:t>
            </a:r>
          </a:p>
          <a:p>
            <a:r>
              <a:rPr lang="en-US" dirty="0">
                <a:solidFill>
                  <a:srgbClr val="FFC000"/>
                </a:solidFill>
              </a:rPr>
              <a:t>Prime Minister’s Research Fellow</a:t>
            </a:r>
          </a:p>
          <a:p>
            <a:r>
              <a:rPr lang="en-US" dirty="0">
                <a:solidFill>
                  <a:srgbClr val="FFC000"/>
                </a:solidFill>
              </a:rPr>
              <a:t>IITB–Monash Research Academy</a:t>
            </a:r>
          </a:p>
          <a:p>
            <a:r>
              <a:rPr lang="en-US" dirty="0">
                <a:solidFill>
                  <a:srgbClr val="FFC000"/>
                </a:solidFill>
              </a:rPr>
              <a:t>Email: 22d2017@iitb.ac.in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59F2C9-7B79-0B48-B4DB-4F2CE6C84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6356" y="2408572"/>
            <a:ext cx="1058824" cy="106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693-A38F-AC72-EF24-5315C172F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23117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You need to learn programming!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418E4-F1BC-58E1-B50C-3A7C3C0CA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9925" y="1344088"/>
            <a:ext cx="3459450" cy="27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9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762A-E00B-7A47-CC33-4F240A9D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Basic concepts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7C561-9E0A-F4B3-9780-AF084414B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(On a serious note…)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733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83C1-3A8B-17C9-98A9-AE3FF3B2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CD89-4587-7401-EF01-A28B7DDCB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of steps used to solve a problem</a:t>
            </a:r>
          </a:p>
          <a:p>
            <a:r>
              <a:rPr lang="en-US" dirty="0"/>
              <a:t>Eg – Baking a cake, Tying your shoelace, etc.</a:t>
            </a:r>
          </a:p>
          <a:p>
            <a:r>
              <a:rPr lang="en-IN" dirty="0"/>
              <a:t>Algorithm to make tea:</a:t>
            </a:r>
          </a:p>
          <a:p>
            <a:r>
              <a:rPr lang="en-IN" dirty="0"/>
              <a:t>boil water → add tea leaves → pour milk → serve.</a:t>
            </a:r>
          </a:p>
        </p:txBody>
      </p:sp>
    </p:spTree>
    <p:extLst>
      <p:ext uri="{BB962C8B-B14F-4D97-AF65-F5344CB8AC3E}">
        <p14:creationId xmlns:p14="http://schemas.microsoft.com/office/powerpoint/2010/main" val="221244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BCDC-49BD-6BDF-7138-CDCBB6B1D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81BB-EBA2-D9C5-D19D-CB442208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6629" cy="4351338"/>
          </a:xfrm>
        </p:spPr>
        <p:txBody>
          <a:bodyPr/>
          <a:lstStyle/>
          <a:p>
            <a:r>
              <a:rPr lang="en-US" dirty="0"/>
              <a:t>Visual representation of an algorithm using symbols.</a:t>
            </a:r>
          </a:p>
          <a:p>
            <a:r>
              <a:rPr lang="en-US" dirty="0"/>
              <a:t>Oval/Parallelogram = Start/End, </a:t>
            </a:r>
          </a:p>
          <a:p>
            <a:r>
              <a:rPr lang="en-US" dirty="0"/>
              <a:t>Rectangle = Process,</a:t>
            </a:r>
          </a:p>
          <a:p>
            <a:r>
              <a:rPr lang="en-US" dirty="0"/>
              <a:t>Diamond = Decision.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402E2-8CD6-234F-79D7-89B6CBCB6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96249" y="1266578"/>
            <a:ext cx="2680607" cy="491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4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67AB-672A-084A-FB17-5838A7DA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2CDC9-0FA9-3898-3B6D-565900CA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317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Flowchart for Multi-component Distillation: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Fenske-Underwood-Gilliland Equation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6A1D1-05BC-B7D8-901D-3CF98760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597" y="365125"/>
            <a:ext cx="4703173" cy="6318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81D88-AC07-8609-E09C-DBF73C3B2106}"/>
              </a:ext>
            </a:extLst>
          </p:cNvPr>
          <p:cNvSpPr txBox="1"/>
          <p:nvPr/>
        </p:nvSpPr>
        <p:spPr>
          <a:xfrm>
            <a:off x="1153886" y="5366657"/>
            <a:ext cx="438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Ref: Separation process principles, Seader, Henley and Ropar (2021)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0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CC68-AFCE-4610-C2D1-FB24433D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B1DBB-6D3D-CD0D-8E46-6BBD7689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Human-readable outline of a program logic.</a:t>
            </a:r>
          </a:p>
          <a:p>
            <a:r>
              <a:rPr lang="en-US" dirty="0"/>
              <a:t>Example</a:t>
            </a:r>
          </a:p>
          <a:p>
            <a:pPr marL="0" indent="0">
              <a:buNone/>
            </a:pPr>
            <a:r>
              <a:rPr lang="en-US" dirty="0">
                <a:highlight>
                  <a:srgbClr val="0000FF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START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0000FF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INPUT two numbers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0000FF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CALCULATE sum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0000FF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DISPLAY result</a:t>
            </a:r>
          </a:p>
          <a:p>
            <a:pPr marL="0" indent="0">
              <a:buNone/>
            </a:pPr>
            <a:r>
              <a:rPr lang="en-US" dirty="0">
                <a:highlight>
                  <a:srgbClr val="0000FF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END</a:t>
            </a:r>
            <a:endParaRPr lang="en-IN" dirty="0">
              <a:highlight>
                <a:srgbClr val="0000FF"/>
              </a:highlight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3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7771-A37D-02CB-E519-57C3092D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skills: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6FBA6-E199-2BDA-E6C7-207EE6D8E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think logarithms are calculated in your calculator?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2905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3938-C1B0-C1D3-684C-2A86F15B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logarithms calculated in your calculator?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0C1C-0AB4-5710-16EB-6D75C5E5F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Logarithmic series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Eg: for ln(2), x = 1 in the first series</a:t>
            </a:r>
          </a:p>
          <a:p>
            <a:pPr marL="0" indent="0">
              <a:buNone/>
            </a:pPr>
            <a:r>
              <a:rPr lang="en-US" dirty="0"/>
              <a:t>To get an accuracy upto 11 decimal spaces = 36 terms!</a:t>
            </a:r>
          </a:p>
          <a:p>
            <a:endParaRPr lang="en-IN" dirty="0"/>
          </a:p>
        </p:txBody>
      </p:sp>
      <p:pic>
        <p:nvPicPr>
          <p:cNvPr id="7" name="Picture 6" descr="\documentclass{article}&#10;\usepackage{amsmath}&#10;\pagestyle{empty}&#10;\usepackage{xcolor}&#10;\usepackage{empheq}  % Eq in box&#10;\usepackage{physics}&#10;\usepackage{cancel}&#10;\usepackage{amssymb}&#10;\usepackage{hyperref}&#10;\usepackage{dutchcal}&#10;\usepackage{pdflscape}&#10;\usepackage{enumitem}&#10;&#10;\begin{document}&#10;&#10;\begin{equation*}&#10;\textcolor{white}{\ln(1+x) = \sum_{n=0}^{\infty} (-1)^n \frac{x^{n+1}}{n+1} = x - \frac{x^2}{2} + \frac{x^3}{3} - \frac{x^4}{4} + \cdots}&#10;\end{equation*}&#10;&#10;\end{document}" title="IguanaTex Bitmap Display">
            <a:extLst>
              <a:ext uri="{FF2B5EF4-FFF2-40B4-BE49-F238E27FC236}">
                <a16:creationId xmlns:a16="http://schemas.microsoft.com/office/drawing/2014/main" id="{532C1E13-45C2-F5D1-32B9-6769B968FE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71" y="2457437"/>
            <a:ext cx="8332800" cy="970667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 % Eq in box&#10;\usepackage{physics}&#10;\usepackage{cancel}&#10;\usepackage{amssymb}&#10;\usepackage{hyperref}&#10;\usepackage{dutchcal}&#10;\usepackage{pdflscape}&#10;\usepackage{enumitem}&#10;&#10;\begin{document}&#10;&#10;\begin{equation*}&#10;\textcolor{white}{\ln(1-x) = \sum_{n=0}^{\infty} \frac{-x^{n+1}}{n+1} = -x - \frac{x^2}{2} - \frac{x^3}{3} - \frac{x^4}{4} + \cdots}&#10;\end{equation*}&#10;&#10;\end{document}" title="IguanaTex Bitmap Display">
            <a:extLst>
              <a:ext uri="{FF2B5EF4-FFF2-40B4-BE49-F238E27FC236}">
                <a16:creationId xmlns:a16="http://schemas.microsoft.com/office/drawing/2014/main" id="{645F0D28-FA00-92E2-F77B-119863A0A0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99" y="3657144"/>
            <a:ext cx="8521143" cy="10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48EEB2-104D-EE16-550A-10259D022681}"/>
              </a:ext>
            </a:extLst>
          </p:cNvPr>
          <p:cNvSpPr txBox="1"/>
          <p:nvPr/>
        </p:nvSpPr>
        <p:spPr>
          <a:xfrm>
            <a:off x="1915886" y="6248400"/>
            <a:ext cx="956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Ref: </a:t>
            </a:r>
            <a:r>
              <a:rPr lang="en-US" dirty="0">
                <a:hlinkClick r:id="rId6"/>
              </a:rPr>
              <a:t>SoME-3 | Summer of Math Exposition 3 - How does a computer/calculator compute logarithms?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5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9AB3-0151-1132-2F9F-2AA0571B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logarithms calculated in your calculator?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1678-FA1F-33B2-8E07-4F87E12D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Modified logarithmic series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Substituting u = (1+x)/(1-x) and after some rearrangements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of 11 decimal places achieved in 8 terms!</a:t>
            </a:r>
          </a:p>
          <a:p>
            <a:endParaRPr lang="en-IN" dirty="0"/>
          </a:p>
        </p:txBody>
      </p:sp>
      <p:pic>
        <p:nvPicPr>
          <p:cNvPr id="7" name="Picture 6" descr="\documentclass{article}&#10;\usepackage{amsmath}&#10;\pagestyle{empty}&#10;\usepackage{xcolor}&#10;\usepackage{empheq}  % Eq in box&#10;\usepackage{physics}&#10;\usepackage{cancel}&#10;\usepackage{amssymb}&#10;\usepackage{hyperref}&#10;\usepackage{dutchcal}&#10;\usepackage{pdflscape}&#10;\usepackage{enumitem}&#10;&#10;\begin{document}&#10;&#10;\begin{equation*}&#10;\textcolor{white}{\ln(1+x) - \ln(1-x) = \ln\left(\frac{1+x}{1-x}\right) = 2x + \frac{2}{3}x^3 + \frac{2}{5} x^5 + \frac{2}{7} x^7 + \cdots}&#10;\end{equation*}&#10;&#10;\end{document}" title="IguanaTex Bitmap Display">
            <a:extLst>
              <a:ext uri="{FF2B5EF4-FFF2-40B4-BE49-F238E27FC236}">
                <a16:creationId xmlns:a16="http://schemas.microsoft.com/office/drawing/2014/main" id="{50E418BF-FFA3-07DC-0BD4-78CA9F562F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29" y="2321056"/>
            <a:ext cx="11003429" cy="912001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 % Eq in box&#10;\usepackage{physics}&#10;\usepackage{cancel}&#10;\usepackage{amssymb}&#10;\usepackage{hyperref}&#10;\usepackage{dutchcal}&#10;\usepackage{pdflscape}&#10;\usepackage{enumitem}&#10;&#10;\begin{document}&#10;&#10;\begin{equation*}&#10;\textcolor{white}{\ln(u) = \sum_{n=0}^{\infty} \frac{2}{2n+1} \left(\frac{u-1}{u+1}\right)^{2n+1}}&#10;\end{equation*}&#10;&#10;\end{document}" title="IguanaTex Bitmap Display">
            <a:extLst>
              <a:ext uri="{FF2B5EF4-FFF2-40B4-BE49-F238E27FC236}">
                <a16:creationId xmlns:a16="http://schemas.microsoft.com/office/drawing/2014/main" id="{8AD3B25A-7BFF-F4F0-158F-7A1189CE47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2" y="4176065"/>
            <a:ext cx="5041067" cy="10090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D1715E-518B-FD4A-B311-0B37BBFBC7EC}"/>
              </a:ext>
            </a:extLst>
          </p:cNvPr>
          <p:cNvSpPr/>
          <p:nvPr/>
        </p:nvSpPr>
        <p:spPr>
          <a:xfrm>
            <a:off x="2906973" y="4001294"/>
            <a:ext cx="5453743" cy="13389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6F6B0-724C-EE42-70CE-F59D4EEC07DF}"/>
              </a:ext>
            </a:extLst>
          </p:cNvPr>
          <p:cNvSpPr txBox="1"/>
          <p:nvPr/>
        </p:nvSpPr>
        <p:spPr>
          <a:xfrm>
            <a:off x="4397829" y="6176963"/>
            <a:ext cx="73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 it out here!: </a:t>
            </a:r>
            <a:r>
              <a:rPr lang="en-US" dirty="0" err="1">
                <a:hlinkClick r:id="rId6"/>
              </a:rPr>
              <a:t>SoME</a:t>
            </a:r>
            <a:r>
              <a:rPr lang="en-US" dirty="0">
                <a:hlinkClick r:id="rId6"/>
              </a:rPr>
              <a:t> 3 - Comparison of natural log series | Desmos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26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F363-39CF-3057-9BCE-20587F67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Syntax and Data Types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5B882-EF06-43BD-99B7-BD9160E76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12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4374-0A15-A921-5CAC-7905CAAF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instructor: </a:t>
            </a:r>
            <a:r>
              <a:rPr lang="en-US" b="1" dirty="0">
                <a:solidFill>
                  <a:srgbClr val="00B0F0"/>
                </a:solidFill>
              </a:rPr>
              <a:t>Aditya Ganesh</a:t>
            </a:r>
            <a:endParaRPr lang="en-IN" b="1" dirty="0">
              <a:solidFill>
                <a:srgbClr val="00B0F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E80F78-E6F3-11A5-E534-6B305005C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175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37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CADE-7F91-785A-11BA-4422BDB82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5F8B-8A80-DDC2-2BF0-43594C80E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ighlight>
                  <a:srgbClr val="800080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name = “Aditya”</a:t>
            </a:r>
          </a:p>
          <a:p>
            <a:r>
              <a:rPr lang="en-IN" dirty="0">
                <a:highlight>
                  <a:srgbClr val="800080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age = 19</a:t>
            </a:r>
          </a:p>
          <a:p>
            <a:r>
              <a:rPr lang="en-IN" dirty="0">
                <a:highlight>
                  <a:srgbClr val="800080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Freshie = True</a:t>
            </a:r>
          </a:p>
        </p:txBody>
      </p:sp>
    </p:spTree>
    <p:extLst>
      <p:ext uri="{BB962C8B-B14F-4D97-AF65-F5344CB8AC3E}">
        <p14:creationId xmlns:p14="http://schemas.microsoft.com/office/powerpoint/2010/main" val="3927918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3372-4293-EA64-A20E-A409EC68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61ED-0031-D580-397B-6A5CDA67B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00FF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int</a:t>
            </a:r>
            <a:r>
              <a:rPr lang="en-US" dirty="0"/>
              <a:t> → whole numbers (10, -5)</a:t>
            </a:r>
          </a:p>
          <a:p>
            <a:r>
              <a:rPr lang="en-US" dirty="0">
                <a:highlight>
                  <a:srgbClr val="FF00FF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float</a:t>
            </a:r>
            <a:r>
              <a:rPr lang="en-US" dirty="0"/>
              <a:t> → decimal numbers (3.14, -0.5)</a:t>
            </a:r>
          </a:p>
          <a:p>
            <a:r>
              <a:rPr lang="en-US" dirty="0">
                <a:highlight>
                  <a:srgbClr val="FF00FF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str</a:t>
            </a:r>
            <a:r>
              <a:rPr lang="en-US" dirty="0"/>
              <a:t> → text ("Hello")</a:t>
            </a:r>
          </a:p>
          <a:p>
            <a:r>
              <a:rPr lang="en-US" dirty="0">
                <a:highlight>
                  <a:srgbClr val="FF00FF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bool</a:t>
            </a:r>
            <a:r>
              <a:rPr lang="en-US" dirty="0"/>
              <a:t> → True/False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36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A7-E133-637E-2595-540911B7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E048-25D0-8AEE-7A15-254250FA1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Arithmetic:   </a:t>
            </a:r>
            <a:r>
              <a:rPr lang="en-US" dirty="0">
                <a:highlight>
                  <a:srgbClr val="000080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+, -, *, /, %, **</a:t>
            </a:r>
          </a:p>
          <a:p>
            <a:r>
              <a:rPr lang="en-US" dirty="0"/>
              <a:t>Comparison:   </a:t>
            </a:r>
            <a:r>
              <a:rPr lang="en-US" dirty="0">
                <a:highlight>
                  <a:srgbClr val="000080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==, !=, &lt;, &gt;, &lt;=, &gt;=</a:t>
            </a:r>
          </a:p>
          <a:p>
            <a:r>
              <a:rPr lang="en-US" dirty="0"/>
              <a:t>Logical:   </a:t>
            </a:r>
            <a:r>
              <a:rPr lang="en-US" dirty="0">
                <a:highlight>
                  <a:srgbClr val="000080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and, or, not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680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937A-C642-E22E-006C-5B91375E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CD5F-D3E2-7ADB-3FA9-758BD709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example:   </a:t>
            </a:r>
            <a:r>
              <a:rPr lang="en-US" dirty="0">
                <a:highlight>
                  <a:srgbClr val="008000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name = input(“Enter your name: ”)</a:t>
            </a:r>
          </a:p>
          <a:p>
            <a:r>
              <a:rPr lang="en-US" dirty="0"/>
              <a:t>Output example:   </a:t>
            </a:r>
            <a:r>
              <a:rPr lang="en-US" dirty="0">
                <a:highlight>
                  <a:srgbClr val="008000"/>
                </a:highlight>
                <a:latin typeface="Cascadia Mono Light" panose="020B0609020000020004" pitchFamily="49" charset="0"/>
                <a:cs typeface="Cascadia Mono Light" panose="020B0609020000020004" pitchFamily="49" charset="0"/>
              </a:rPr>
              <a:t>print(“Hello”, name)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61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8507-19AA-0762-F968-C68AC571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8BFD0-80CF-790F-A770-05307B142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49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D043-8C3E-F3E9-D9AF-5C4C2387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2837D-F4B4-FA4A-0252-10B686578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/>
          <a:lstStyle/>
          <a:p>
            <a:r>
              <a:rPr lang="en-US" dirty="0"/>
              <a:t>Programming = giving instructions to a computer to perform tasks.</a:t>
            </a:r>
          </a:p>
          <a:p>
            <a:r>
              <a:rPr lang="en-US" dirty="0"/>
              <a:t>Programs are written in a language computers can understand (e.g., Python, C, Fortran).</a:t>
            </a: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13FF4E-FF0D-5E76-F9BF-A025FF64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4343" y="881267"/>
            <a:ext cx="2248182" cy="23136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47A36F-9854-90CD-81B3-611954749E79}"/>
              </a:ext>
            </a:extLst>
          </p:cNvPr>
          <p:cNvSpPr txBox="1"/>
          <p:nvPr/>
        </p:nvSpPr>
        <p:spPr>
          <a:xfrm>
            <a:off x="1333218" y="7114458"/>
            <a:ext cx="6663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xworkforall.blogspot.com/2016/09/vamos-programar-14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A93100-FF70-8109-C2F1-8C4DBFF1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28314" y="881267"/>
            <a:ext cx="2764972" cy="2313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BB6D75-172F-A854-72FE-E7861CF30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45041" y="3429000"/>
            <a:ext cx="2531517" cy="26910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5A3917-56C1-3271-3E45-C002B5169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66507" y="3663071"/>
            <a:ext cx="1203854" cy="22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209FC-1008-0A1A-F06B-78ABE8DB2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08335" y="908881"/>
            <a:ext cx="1058824" cy="10694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463642-CE75-0A0E-C477-A421A76A5E84}"/>
              </a:ext>
            </a:extLst>
          </p:cNvPr>
          <p:cNvSpPr/>
          <p:nvPr/>
        </p:nvSpPr>
        <p:spPr>
          <a:xfrm>
            <a:off x="6821064" y="772885"/>
            <a:ext cx="4350779" cy="17469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print(“Hello, World!”)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6286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0A38E-827B-5D3A-0EA4-5534B539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2C6A3-5B62-44BD-7729-990AF629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23" y="4017157"/>
            <a:ext cx="4445649" cy="1746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3039F-CCA3-F9A5-F5A8-8656200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64" y="4017156"/>
            <a:ext cx="4350779" cy="1746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3B4E0-31B7-FBF6-FD28-AD83FBBD9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08335" y="908881"/>
            <a:ext cx="1058824" cy="1069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05448-8E84-17C4-D317-ABE298A3E8DF}"/>
              </a:ext>
            </a:extLst>
          </p:cNvPr>
          <p:cNvSpPr txBox="1"/>
          <p:nvPr/>
        </p:nvSpPr>
        <p:spPr>
          <a:xfrm>
            <a:off x="1458686" y="6368143"/>
            <a:ext cx="961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Ref: </a:t>
            </a:r>
            <a:r>
              <a:rPr lang="en-IN" dirty="0" err="1">
                <a:hlinkClick r:id="rId6"/>
              </a:rPr>
              <a:t>aadhithya</a:t>
            </a:r>
            <a:r>
              <a:rPr lang="en-IN" dirty="0">
                <a:hlinkClick r:id="rId6"/>
              </a:rPr>
              <a:t>/</a:t>
            </a:r>
            <a:r>
              <a:rPr lang="en-IN" dirty="0" err="1">
                <a:hlinkClick r:id="rId6"/>
              </a:rPr>
              <a:t>rajiniPP</a:t>
            </a:r>
            <a:r>
              <a:rPr lang="en-IN" dirty="0">
                <a:hlinkClick r:id="rId6"/>
              </a:rPr>
              <a:t>: Programming language based on Iconic dialogues of Rajinikanth. 🤘🏽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4172D-7E29-26CA-D41E-0416B0097B17}"/>
              </a:ext>
            </a:extLst>
          </p:cNvPr>
          <p:cNvSpPr/>
          <p:nvPr/>
        </p:nvSpPr>
        <p:spPr>
          <a:xfrm>
            <a:off x="6821064" y="772885"/>
            <a:ext cx="4350779" cy="17469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print(“Hello, World!”)</a:t>
            </a:r>
            <a:endParaRPr lang="en-IN" sz="3200" dirty="0"/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78F399F3-CF02-FF4A-DCF0-72DD7519FA3C}"/>
              </a:ext>
            </a:extLst>
          </p:cNvPr>
          <p:cNvSpPr/>
          <p:nvPr/>
        </p:nvSpPr>
        <p:spPr>
          <a:xfrm>
            <a:off x="3116618" y="2586410"/>
            <a:ext cx="642257" cy="1069412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8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7C1-B8BD-04AF-ADD9-C55B4E53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programming was done before computers were “modern”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867B31-8657-7826-B403-0BA8C6400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15970" y="1885953"/>
            <a:ext cx="3653026" cy="1672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7136D-87C0-A098-5C56-D22AB44EE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6274" y="3553847"/>
            <a:ext cx="2458939" cy="1844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7824A3-58A7-855B-BA47-BE3F2DB5A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09754" y="3553847"/>
            <a:ext cx="3044046" cy="1844204"/>
          </a:xfrm>
          <a:prstGeom prst="rect">
            <a:avLst/>
          </a:prstGeom>
        </p:spPr>
      </p:pic>
      <p:sp>
        <p:nvSpPr>
          <p:cNvPr id="18" name="Arrow: Bent 17">
            <a:extLst>
              <a:ext uri="{FF2B5EF4-FFF2-40B4-BE49-F238E27FC236}">
                <a16:creationId xmlns:a16="http://schemas.microsoft.com/office/drawing/2014/main" id="{E69D413C-A0CB-C2FE-8AC2-A25ECF554A33}"/>
              </a:ext>
            </a:extLst>
          </p:cNvPr>
          <p:cNvSpPr/>
          <p:nvPr/>
        </p:nvSpPr>
        <p:spPr>
          <a:xfrm>
            <a:off x="2819400" y="2547257"/>
            <a:ext cx="1066800" cy="707572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D5B97C5D-8EE3-7BCD-573F-C576065D5788}"/>
              </a:ext>
            </a:extLst>
          </p:cNvPr>
          <p:cNvSpPr/>
          <p:nvPr/>
        </p:nvSpPr>
        <p:spPr>
          <a:xfrm rot="5400000">
            <a:off x="8327572" y="2334986"/>
            <a:ext cx="718457" cy="112122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AC651-C3B2-1EAF-8108-D2D5CAECA0B6}"/>
              </a:ext>
            </a:extLst>
          </p:cNvPr>
          <p:cNvSpPr txBox="1"/>
          <p:nvPr/>
        </p:nvSpPr>
        <p:spPr>
          <a:xfrm>
            <a:off x="1567543" y="5508563"/>
            <a:ext cx="211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Punch machines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8E6F8D-C540-5AF6-64B5-407639A5CA30}"/>
              </a:ext>
            </a:extLst>
          </p:cNvPr>
          <p:cNvSpPr txBox="1"/>
          <p:nvPr/>
        </p:nvSpPr>
        <p:spPr>
          <a:xfrm>
            <a:off x="4269487" y="3657599"/>
            <a:ext cx="365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Writing code in multiple </a:t>
            </a:r>
            <a:r>
              <a:rPr lang="en-US" dirty="0" err="1">
                <a:solidFill>
                  <a:schemeClr val="bg1"/>
                </a:solidFill>
              </a:rPr>
              <a:t>punchcards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F6C51-CDB2-844E-02AF-654199F57804}"/>
              </a:ext>
            </a:extLst>
          </p:cNvPr>
          <p:cNvSpPr txBox="1"/>
          <p:nvPr/>
        </p:nvSpPr>
        <p:spPr>
          <a:xfrm>
            <a:off x="8001001" y="5562601"/>
            <a:ext cx="375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These cards were fed to the computer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8D7C00-C7FF-B149-D6F3-C5A414CFA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55114" y="183866"/>
            <a:ext cx="1798686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5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2A22-9C3A-9EED-4FBE-7C6D31B2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now…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1F9AA-F852-B1B4-7205-3C6DCB3A9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62667" y="2218776"/>
            <a:ext cx="7133314" cy="4012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F82019-3978-BB9C-5C3E-67DCC6F00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2524" y="1690688"/>
            <a:ext cx="3101894" cy="1940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97734E-F308-B923-DBA3-A5B634FB00D9}"/>
              </a:ext>
            </a:extLst>
          </p:cNvPr>
          <p:cNvSpPr txBox="1"/>
          <p:nvPr/>
        </p:nvSpPr>
        <p:spPr>
          <a:xfrm>
            <a:off x="642524" y="3562934"/>
            <a:ext cx="332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Copilot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FACB5-EB48-B7E0-02B8-B219B317B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449611" y="4399724"/>
            <a:ext cx="1543961" cy="15439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713F3A-17B5-5308-8AE6-3B149D2ECE1B}"/>
              </a:ext>
            </a:extLst>
          </p:cNvPr>
          <p:cNvSpPr txBox="1"/>
          <p:nvPr/>
        </p:nvSpPr>
        <p:spPr>
          <a:xfrm>
            <a:off x="561519" y="5969655"/>
            <a:ext cx="332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ChatGPT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EDBE04-6421-EE5C-EE41-6DAA25879D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777182" y="365125"/>
            <a:ext cx="1576618" cy="15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3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6E6C-FCF4-2460-7ECB-FA7A6544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programming?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8C9C1-BF44-EEE6-25A8-21625128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answer: You learn to stop wasting time, </a:t>
            </a:r>
            <a:r>
              <a:rPr lang="en-US" dirty="0" err="1"/>
              <a:t>LoL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96425-A2C1-3786-5C95-83FE074A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00" y="2786671"/>
            <a:ext cx="4858000" cy="2743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9C6C08-A0E9-21B7-EE73-7A9D3FA47B5B}"/>
              </a:ext>
            </a:extLst>
          </p:cNvPr>
          <p:cNvSpPr txBox="1"/>
          <p:nvPr/>
        </p:nvSpPr>
        <p:spPr>
          <a:xfrm>
            <a:off x="1152399" y="5747657"/>
            <a:ext cx="5052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Ref: The biggest hand calculation in a century [Pi day 2024]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https://youtu.be/LIg-6glbLkU?si=T0yUZg27rQDn1zll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F8CC74A-38BC-DDEB-6560-FFE9DF923577}"/>
              </a:ext>
            </a:extLst>
          </p:cNvPr>
          <p:cNvSpPr/>
          <p:nvPr/>
        </p:nvSpPr>
        <p:spPr>
          <a:xfrm>
            <a:off x="6204856" y="3722914"/>
            <a:ext cx="1273630" cy="6749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A5F75C-1832-7661-4047-6D50EFFB663A}"/>
              </a:ext>
            </a:extLst>
          </p:cNvPr>
          <p:cNvSpPr/>
          <p:nvPr/>
        </p:nvSpPr>
        <p:spPr>
          <a:xfrm>
            <a:off x="7696200" y="3113314"/>
            <a:ext cx="3852056" cy="2155372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Few milliseconds on the computer</a:t>
            </a:r>
            <a:endParaRPr lang="en-IN" sz="2800" i="1" dirty="0"/>
          </a:p>
        </p:txBody>
      </p:sp>
    </p:spTree>
    <p:extLst>
      <p:ext uri="{BB962C8B-B14F-4D97-AF65-F5344CB8AC3E}">
        <p14:creationId xmlns:p14="http://schemas.microsoft.com/office/powerpoint/2010/main" val="1420258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2929.134"/>
  <p:tag name="LATEXADDIN" val="\documentclass{article}&#10;\usepackage{amsmath}&#10;\pagestyle{empty}&#10;\usepackage{xcolor}&#10;\usepackage{empheq}  % Eq in box&#10;\usepackage{physics}&#10;\usepackage{cancel}&#10;\usepackage{amssymb}&#10;\usepackage{hyperref}&#10;\usepackage{dutchcal}&#10;\usepackage{pdflscape}&#10;\usepackage{enumitem}&#10;&#10;\begin{document}&#10;&#10;\begin{equation*}&#10;\textcolor{white}{\ln(1+x) = \sum_{n=0}^{\infty} (-1)^n \frac{x^{n+1}}{n+1} = x - \frac{x^2}{2} + \frac{x^3}{3} - \frac{x^4}{4} + \cdots}&#10;\end{equation*}&#10;&#10;\end{document}"/>
  <p:tag name="IGUANATEXSIZE" val="28"/>
  <p:tag name="IGUANATEXCURSOR" val="441"/>
  <p:tag name="TRANSPARENCY" val="True"/>
  <p:tag name="LATEXENGINEID" val="0"/>
  <p:tag name="TEMPFOLDER" val="c:\Users\h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2795.65"/>
  <p:tag name="LATEXADDIN" val="\documentclass{article}&#10;\usepackage{amsmath}&#10;\pagestyle{empty}&#10;\usepackage{xcolor}&#10;\usepackage{empheq}  % Eq in box&#10;\usepackage{physics}&#10;\usepackage{cancel}&#10;\usepackage{amssymb}&#10;\usepackage{hyperref}&#10;\usepackage{dutchcal}&#10;\usepackage{pdflscape}&#10;\usepackage{enumitem}&#10;&#10;\begin{document}&#10;&#10;\begin{equation*}&#10;\textcolor{white}{\ln(1-x) = \sum_{n=0}^{\infty} \frac{-x^{n+1}}{n+1} = -x - \frac{x^2}{2} - \frac{x^3}{3} - \frac{x^4}{4} + \cdots}&#10;\end{equation*}&#10;&#10;\end{document}"/>
  <p:tag name="IGUANATEXSIZE" val="30"/>
  <p:tag name="IGUANATEXCURSOR" val="402"/>
  <p:tag name="TRANSPARENCY" val="True"/>
  <p:tag name="LATEXENGINEID" val="0"/>
  <p:tag name="TEMPFOLDER" val="c:\Users\h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3610.049"/>
  <p:tag name="LATEXADDIN" val="\documentclass{article}&#10;\usepackage{amsmath}&#10;\pagestyle{empty}&#10;\usepackage{xcolor}&#10;\usepackage{empheq}  % Eq in box&#10;\usepackage{physics}&#10;\usepackage{cancel}&#10;\usepackage{amssymb}&#10;\usepackage{hyperref}&#10;\usepackage{dutchcal}&#10;\usepackage{pdflscape}&#10;\usepackage{enumitem}&#10;&#10;\begin{document}&#10;&#10;\begin{equation*}&#10;\textcolor{white}{\ln(1+x) - \ln(1-x) = \ln\left(\frac{1+x}{1-x}\right) = 2x + \frac{2}{3}x^3 + \frac{2}{5} x^5 + \frac{2}{7} x^7 + \cdots}&#10;\end{equation*}&#10;&#10;\end{document}"/>
  <p:tag name="IGUANATEXSIZE" val="30"/>
  <p:tag name="IGUANATEXCURSOR" val="375"/>
  <p:tag name="TRANSPARENCY" val="True"/>
  <p:tag name="LATEXENGINEID" val="0"/>
  <p:tag name="TEMPFOLDER" val="c:\Users\h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4.7057"/>
  <p:tag name="ORIGINALWIDTH" val="1772.029"/>
  <p:tag name="LATEXADDIN" val="\documentclass{article}&#10;\usepackage{amsmath}&#10;\pagestyle{empty}&#10;\usepackage{xcolor}&#10;\usepackage{empheq}  % Eq in box&#10;\usepackage{physics}&#10;\usepackage{cancel}&#10;\usepackage{amssymb}&#10;\usepackage{hyperref}&#10;\usepackage{dutchcal}&#10;\usepackage{pdflscape}&#10;\usepackage{enumitem}&#10;&#10;\begin{document}&#10;&#10;\begin{equation*}&#10;\textcolor{white}{\ln(u) = \sum_{n=0}^{\infty} \frac{2}{2n+1} \left(\frac{u-1}{u+1}\right)^{2n+1}}&#10;\end{equation*}&#10;&#10;\end{document}"/>
  <p:tag name="IGUANATEXSIZE" val="28"/>
  <p:tag name="IGUANATEXCURSOR" val="386"/>
  <p:tag name="TRANSPARENCY" val="True"/>
  <p:tag name="LATEXENGINEID" val="0"/>
  <p:tag name="TEMPFOLDER" val="c:\Users\h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616</Words>
  <Application>Microsoft Office PowerPoint</Application>
  <PresentationFormat>Widescreen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Cascadia Mono Light</vt:lpstr>
      <vt:lpstr>Office Theme</vt:lpstr>
      <vt:lpstr>VSEC202:  Python Programming</vt:lpstr>
      <vt:lpstr>Know your instructor: Aditya Ganesh</vt:lpstr>
      <vt:lpstr>What is programming?</vt:lpstr>
      <vt:lpstr>Programming</vt:lpstr>
      <vt:lpstr>PowerPoint Presentation</vt:lpstr>
      <vt:lpstr>PowerPoint Presentation</vt:lpstr>
      <vt:lpstr>How programming was done before computers were “modern”</vt:lpstr>
      <vt:lpstr>Programming now…</vt:lpstr>
      <vt:lpstr>Why learn programming?</vt:lpstr>
      <vt:lpstr>You need to learn programming!</vt:lpstr>
      <vt:lpstr>Understanding Basic concepts</vt:lpstr>
      <vt:lpstr>Algorithms</vt:lpstr>
      <vt:lpstr>Flowcharts</vt:lpstr>
      <vt:lpstr>Flowcharts</vt:lpstr>
      <vt:lpstr>Pseudocode</vt:lpstr>
      <vt:lpstr>Problem solving skills:</vt:lpstr>
      <vt:lpstr>How are logarithms calculated in your calculator?</vt:lpstr>
      <vt:lpstr>How are logarithms calculated in your calculator?</vt:lpstr>
      <vt:lpstr>Basic Syntax and Data Types</vt:lpstr>
      <vt:lpstr>Variables</vt:lpstr>
      <vt:lpstr>Data Types</vt:lpstr>
      <vt:lpstr>Operators</vt:lpstr>
      <vt:lpstr>Input/Output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Ganesh</dc:creator>
  <cp:lastModifiedBy>Aditya Ganesh</cp:lastModifiedBy>
  <cp:revision>5</cp:revision>
  <dcterms:created xsi:type="dcterms:W3CDTF">2026-01-06T09:44:52Z</dcterms:created>
  <dcterms:modified xsi:type="dcterms:W3CDTF">2026-01-14T05:10:37Z</dcterms:modified>
</cp:coreProperties>
</file>